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317" r:id="rId2"/>
    <p:sldId id="293" r:id="rId3"/>
    <p:sldId id="337" r:id="rId4"/>
    <p:sldId id="326" r:id="rId5"/>
    <p:sldId id="264" r:id="rId6"/>
    <p:sldId id="322" r:id="rId7"/>
    <p:sldId id="331" r:id="rId8"/>
    <p:sldId id="324" r:id="rId9"/>
    <p:sldId id="327" r:id="rId10"/>
    <p:sldId id="328" r:id="rId11"/>
    <p:sldId id="332" r:id="rId12"/>
    <p:sldId id="334" r:id="rId13"/>
    <p:sldId id="338" r:id="rId14"/>
    <p:sldId id="329" r:id="rId15"/>
    <p:sldId id="335" r:id="rId16"/>
    <p:sldId id="330" r:id="rId17"/>
    <p:sldId id="318" r:id="rId18"/>
  </p:sldIdLst>
  <p:sldSz cx="8640763" cy="6480175"/>
  <p:notesSz cx="6858000" cy="9144000"/>
  <p:defaultTextStyle>
    <a:defPPr>
      <a:defRPr lang="zh-CN"/>
    </a:defPPr>
    <a:lvl1pPr marL="0" algn="l" defTabSz="91422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2" algn="l" defTabSz="91422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3" algn="l" defTabSz="91422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35" algn="l" defTabSz="91422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46" algn="l" defTabSz="91422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58" algn="l" defTabSz="91422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68" algn="l" defTabSz="91422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80" algn="l" defTabSz="91422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93" algn="l" defTabSz="91422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27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00"/>
    <a:srgbClr val="3992DB"/>
    <a:srgbClr val="005DA2"/>
    <a:srgbClr val="0F1836"/>
    <a:srgbClr val="FDFDFD"/>
    <a:srgbClr val="D9D9D9"/>
    <a:srgbClr val="DC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8" autoAdjust="0"/>
    <p:restoredTop sz="94660" autoAdjust="0"/>
  </p:normalViewPr>
  <p:slideViewPr>
    <p:cSldViewPr>
      <p:cViewPr varScale="1">
        <p:scale>
          <a:sx n="163" d="100"/>
          <a:sy n="163" d="100"/>
        </p:scale>
        <p:origin x="2472" y="126"/>
      </p:cViewPr>
      <p:guideLst>
        <p:guide orient="horz" pos="2041"/>
        <p:guide pos="27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3" d="100"/>
          <a:sy n="123" d="100"/>
        </p:scale>
        <p:origin x="497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151738" rtl="0" eaLnBrk="1" latinLnBrk="0" hangingPunct="1">
      <a:defRPr sz="1512" kern="1200">
        <a:solidFill>
          <a:schemeClr val="tx1"/>
        </a:solidFill>
        <a:latin typeface="+mn-lt"/>
        <a:ea typeface="+mn-ea"/>
        <a:cs typeface="+mn-cs"/>
      </a:defRPr>
    </a:lvl1pPr>
    <a:lvl2pPr marL="575870" algn="l" defTabSz="1151738" rtl="0" eaLnBrk="1" latinLnBrk="0" hangingPunct="1">
      <a:defRPr sz="1512" kern="1200">
        <a:solidFill>
          <a:schemeClr val="tx1"/>
        </a:solidFill>
        <a:latin typeface="+mn-lt"/>
        <a:ea typeface="+mn-ea"/>
        <a:cs typeface="+mn-cs"/>
      </a:defRPr>
    </a:lvl2pPr>
    <a:lvl3pPr marL="1151738" algn="l" defTabSz="1151738" rtl="0" eaLnBrk="1" latinLnBrk="0" hangingPunct="1">
      <a:defRPr sz="1512" kern="1200">
        <a:solidFill>
          <a:schemeClr val="tx1"/>
        </a:solidFill>
        <a:latin typeface="+mn-lt"/>
        <a:ea typeface="+mn-ea"/>
        <a:cs typeface="+mn-cs"/>
      </a:defRPr>
    </a:lvl3pPr>
    <a:lvl4pPr marL="1727608" algn="l" defTabSz="1151738" rtl="0" eaLnBrk="1" latinLnBrk="0" hangingPunct="1">
      <a:defRPr sz="1512" kern="1200">
        <a:solidFill>
          <a:schemeClr val="tx1"/>
        </a:solidFill>
        <a:latin typeface="+mn-lt"/>
        <a:ea typeface="+mn-ea"/>
        <a:cs typeface="+mn-cs"/>
      </a:defRPr>
    </a:lvl4pPr>
    <a:lvl5pPr marL="2303476" algn="l" defTabSz="1151738" rtl="0" eaLnBrk="1" latinLnBrk="0" hangingPunct="1">
      <a:defRPr sz="1512" kern="1200">
        <a:solidFill>
          <a:schemeClr val="tx1"/>
        </a:solidFill>
        <a:latin typeface="+mn-lt"/>
        <a:ea typeface="+mn-ea"/>
        <a:cs typeface="+mn-cs"/>
      </a:defRPr>
    </a:lvl5pPr>
    <a:lvl6pPr marL="2879346" algn="l" defTabSz="1151738" rtl="0" eaLnBrk="1" latinLnBrk="0" hangingPunct="1">
      <a:defRPr sz="1512" kern="1200">
        <a:solidFill>
          <a:schemeClr val="tx1"/>
        </a:solidFill>
        <a:latin typeface="+mn-lt"/>
        <a:ea typeface="+mn-ea"/>
        <a:cs typeface="+mn-cs"/>
      </a:defRPr>
    </a:lvl6pPr>
    <a:lvl7pPr marL="3455213" algn="l" defTabSz="1151738" rtl="0" eaLnBrk="1" latinLnBrk="0" hangingPunct="1">
      <a:defRPr sz="1512" kern="1200">
        <a:solidFill>
          <a:schemeClr val="tx1"/>
        </a:solidFill>
        <a:latin typeface="+mn-lt"/>
        <a:ea typeface="+mn-ea"/>
        <a:cs typeface="+mn-cs"/>
      </a:defRPr>
    </a:lvl7pPr>
    <a:lvl8pPr marL="4031083" algn="l" defTabSz="1151738" rtl="0" eaLnBrk="1" latinLnBrk="0" hangingPunct="1">
      <a:defRPr sz="1512" kern="1200">
        <a:solidFill>
          <a:schemeClr val="tx1"/>
        </a:solidFill>
        <a:latin typeface="+mn-lt"/>
        <a:ea typeface="+mn-ea"/>
        <a:cs typeface="+mn-cs"/>
      </a:defRPr>
    </a:lvl8pPr>
    <a:lvl9pPr marL="4606954" algn="l" defTabSz="1151738" rtl="0" eaLnBrk="1" latinLnBrk="0" hangingPunct="1">
      <a:defRPr sz="15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5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AlphaGo Zero </a:t>
            </a:r>
            <a:r>
              <a:rPr lang="zh-CN" altLang="en-US"/>
              <a:t>与 </a:t>
            </a:r>
            <a:r>
              <a:rPr lang="en-US" altLang="zh-CN"/>
              <a:t>Alpha Zero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615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804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AlphaGo Zero </a:t>
            </a:r>
            <a:r>
              <a:rPr lang="zh-CN" altLang="en-US"/>
              <a:t>与 </a:t>
            </a:r>
            <a:r>
              <a:rPr lang="en-US" altLang="zh-CN"/>
              <a:t>Alpha Zero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33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031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AlphaGo Zero </a:t>
            </a:r>
            <a:r>
              <a:rPr lang="zh-CN" altLang="en-US"/>
              <a:t>与 </a:t>
            </a:r>
            <a:r>
              <a:rPr lang="en-US" altLang="zh-CN"/>
              <a:t>Alpha Zero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943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806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AlphaGo Zero </a:t>
            </a:r>
            <a:r>
              <a:rPr lang="zh-CN" altLang="en-US"/>
              <a:t>与 </a:t>
            </a:r>
            <a:r>
              <a:rPr lang="en-US" altLang="zh-CN"/>
              <a:t>Alpha Zero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409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AlphaGo Zero </a:t>
            </a:r>
            <a:r>
              <a:rPr lang="zh-CN" altLang="en-US"/>
              <a:t>与 </a:t>
            </a:r>
            <a:r>
              <a:rPr lang="en-US" altLang="zh-CN"/>
              <a:t>Alpha Zero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334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AlphaGo Zero </a:t>
            </a:r>
            <a:r>
              <a:rPr lang="zh-CN" altLang="en-US"/>
              <a:t>与 </a:t>
            </a:r>
            <a:r>
              <a:rPr lang="en-US" altLang="zh-CN"/>
              <a:t>Alpha Zero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919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AlphaGo Zero </a:t>
            </a:r>
            <a:r>
              <a:rPr lang="zh-CN" altLang="en-US"/>
              <a:t>与 </a:t>
            </a:r>
            <a:r>
              <a:rPr lang="en-US" altLang="zh-CN"/>
              <a:t>Alpha Zero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011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97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8059" y="2013055"/>
            <a:ext cx="7344649" cy="13890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6115" y="3672100"/>
            <a:ext cx="6048534" cy="16560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2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6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28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2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2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56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087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42" y="258006"/>
            <a:ext cx="2842751" cy="1098030"/>
          </a:xfrm>
        </p:spPr>
        <p:txBody>
          <a:bodyPr anchor="b"/>
          <a:lstStyle>
            <a:lvl1pPr algn="l">
              <a:defRPr sz="189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78299" y="258008"/>
            <a:ext cx="4830427" cy="5530650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32042" y="1356038"/>
            <a:ext cx="2842751" cy="4432620"/>
          </a:xfrm>
        </p:spPr>
        <p:txBody>
          <a:bodyPr/>
          <a:lstStyle>
            <a:lvl1pPr marL="0" indent="0">
              <a:buNone/>
              <a:defRPr sz="1323"/>
            </a:lvl1pPr>
            <a:lvl2pPr marL="432012" indent="0">
              <a:buNone/>
              <a:defRPr sz="1134"/>
            </a:lvl2pPr>
            <a:lvl3pPr marL="864024" indent="0">
              <a:buNone/>
              <a:defRPr sz="945"/>
            </a:lvl3pPr>
            <a:lvl4pPr marL="1296037" indent="0">
              <a:buNone/>
              <a:defRPr sz="851"/>
            </a:lvl4pPr>
            <a:lvl5pPr marL="1728049" indent="0">
              <a:buNone/>
              <a:defRPr sz="851"/>
            </a:lvl5pPr>
            <a:lvl6pPr marL="2160061" indent="0">
              <a:buNone/>
              <a:defRPr sz="851"/>
            </a:lvl6pPr>
            <a:lvl7pPr marL="2592074" indent="0">
              <a:buNone/>
              <a:defRPr sz="851"/>
            </a:lvl7pPr>
            <a:lvl8pPr marL="3024085" indent="0">
              <a:buNone/>
              <a:defRPr sz="851"/>
            </a:lvl8pPr>
            <a:lvl9pPr marL="3456098" indent="0">
              <a:buNone/>
              <a:defRPr sz="85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90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3650" y="4536122"/>
            <a:ext cx="5184458" cy="535516"/>
          </a:xfrm>
        </p:spPr>
        <p:txBody>
          <a:bodyPr anchor="b"/>
          <a:lstStyle>
            <a:lvl1pPr algn="l">
              <a:defRPr sz="189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693650" y="579016"/>
            <a:ext cx="5184458" cy="3888105"/>
          </a:xfrm>
        </p:spPr>
        <p:txBody>
          <a:bodyPr/>
          <a:lstStyle>
            <a:lvl1pPr marL="0" indent="0">
              <a:buNone/>
              <a:defRPr sz="3024"/>
            </a:lvl1pPr>
            <a:lvl2pPr marL="432012" indent="0">
              <a:buNone/>
              <a:defRPr sz="2646"/>
            </a:lvl2pPr>
            <a:lvl3pPr marL="864024" indent="0">
              <a:buNone/>
              <a:defRPr sz="2268"/>
            </a:lvl3pPr>
            <a:lvl4pPr marL="1296037" indent="0">
              <a:buNone/>
              <a:defRPr sz="1890"/>
            </a:lvl4pPr>
            <a:lvl5pPr marL="1728049" indent="0">
              <a:buNone/>
              <a:defRPr sz="1890"/>
            </a:lvl5pPr>
            <a:lvl6pPr marL="2160061" indent="0">
              <a:buNone/>
              <a:defRPr sz="1890"/>
            </a:lvl6pPr>
            <a:lvl7pPr marL="2592074" indent="0">
              <a:buNone/>
              <a:defRPr sz="1890"/>
            </a:lvl7pPr>
            <a:lvl8pPr marL="3024085" indent="0">
              <a:buNone/>
              <a:defRPr sz="1890"/>
            </a:lvl8pPr>
            <a:lvl9pPr marL="3456098" indent="0">
              <a:buNone/>
              <a:defRPr sz="189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93650" y="5071641"/>
            <a:ext cx="5184458" cy="760521"/>
          </a:xfrm>
        </p:spPr>
        <p:txBody>
          <a:bodyPr/>
          <a:lstStyle>
            <a:lvl1pPr marL="0" indent="0">
              <a:buNone/>
              <a:defRPr sz="1323"/>
            </a:lvl1pPr>
            <a:lvl2pPr marL="432012" indent="0">
              <a:buNone/>
              <a:defRPr sz="1134"/>
            </a:lvl2pPr>
            <a:lvl3pPr marL="864024" indent="0">
              <a:buNone/>
              <a:defRPr sz="945"/>
            </a:lvl3pPr>
            <a:lvl4pPr marL="1296037" indent="0">
              <a:buNone/>
              <a:defRPr sz="851"/>
            </a:lvl4pPr>
            <a:lvl5pPr marL="1728049" indent="0">
              <a:buNone/>
              <a:defRPr sz="851"/>
            </a:lvl5pPr>
            <a:lvl6pPr marL="2160061" indent="0">
              <a:buNone/>
              <a:defRPr sz="851"/>
            </a:lvl6pPr>
            <a:lvl7pPr marL="2592074" indent="0">
              <a:buNone/>
              <a:defRPr sz="851"/>
            </a:lvl7pPr>
            <a:lvl8pPr marL="3024085" indent="0">
              <a:buNone/>
              <a:defRPr sz="851"/>
            </a:lvl8pPr>
            <a:lvl9pPr marL="3456098" indent="0">
              <a:buNone/>
              <a:defRPr sz="85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981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506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264553" y="259508"/>
            <a:ext cx="1944172" cy="55291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2041" y="259508"/>
            <a:ext cx="5688502" cy="55291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664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406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713993" y="787924"/>
            <a:ext cx="7416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305723" y="369012"/>
            <a:ext cx="368888" cy="259508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143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143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143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7654593" y="304885"/>
            <a:ext cx="634399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701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1701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13993" y="787924"/>
            <a:ext cx="7416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 bwMode="auto">
          <a:xfrm>
            <a:off x="305723" y="369012"/>
            <a:ext cx="368888" cy="259508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143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143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143"/>
            </a:p>
          </p:txBody>
        </p:sp>
      </p:grpSp>
      <p:sp>
        <p:nvSpPr>
          <p:cNvPr id="18" name="TextBox 15"/>
          <p:cNvSpPr txBox="1"/>
          <p:nvPr/>
        </p:nvSpPr>
        <p:spPr>
          <a:xfrm>
            <a:off x="7654593" y="304885"/>
            <a:ext cx="634399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701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1701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7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55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57D2B57D-80A3-4681-BF19-B19BEF662FFB}"/>
              </a:ext>
            </a:extLst>
          </p:cNvPr>
          <p:cNvCxnSpPr/>
          <p:nvPr userDrawn="1"/>
        </p:nvCxnSpPr>
        <p:spPr>
          <a:xfrm>
            <a:off x="713993" y="787924"/>
            <a:ext cx="7416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7">
            <a:extLst>
              <a:ext uri="{FF2B5EF4-FFF2-40B4-BE49-F238E27FC236}">
                <a16:creationId xmlns:a16="http://schemas.microsoft.com/office/drawing/2014/main" id="{9505FBF9-FCB9-44F7-A260-57F29E44ACF1}"/>
              </a:ext>
            </a:extLst>
          </p:cNvPr>
          <p:cNvGrpSpPr/>
          <p:nvPr userDrawn="1"/>
        </p:nvGrpSpPr>
        <p:grpSpPr bwMode="auto">
          <a:xfrm>
            <a:off x="305723" y="369012"/>
            <a:ext cx="368888" cy="259508"/>
            <a:chOff x="0" y="0"/>
            <a:chExt cx="1041399" cy="549275"/>
          </a:xfrm>
        </p:grpSpPr>
        <p:sp>
          <p:nvSpPr>
            <p:cNvPr id="4" name="Freeform 16">
              <a:extLst>
                <a:ext uri="{FF2B5EF4-FFF2-40B4-BE49-F238E27FC236}">
                  <a16:creationId xmlns:a16="http://schemas.microsoft.com/office/drawing/2014/main" id="{2282C9F6-21B3-429C-8386-25C769371778}"/>
                </a:ext>
              </a:extLst>
            </p:cNvPr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143"/>
            </a:p>
          </p:txBody>
        </p:sp>
        <p:sp>
          <p:nvSpPr>
            <p:cNvPr id="5" name="Freeform 17">
              <a:extLst>
                <a:ext uri="{FF2B5EF4-FFF2-40B4-BE49-F238E27FC236}">
                  <a16:creationId xmlns:a16="http://schemas.microsoft.com/office/drawing/2014/main" id="{84110AF3-02CF-4922-97FF-667E3A3ED75F}"/>
                </a:ext>
              </a:extLst>
            </p:cNvPr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143"/>
            </a:p>
          </p:txBody>
        </p: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AC30B357-7CC0-4838-9454-46593FC26621}"/>
                </a:ext>
              </a:extLst>
            </p:cNvPr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143"/>
            </a:p>
          </p:txBody>
        </p:sp>
      </p:grpSp>
      <p:sp>
        <p:nvSpPr>
          <p:cNvPr id="7" name="TextBox 15">
            <a:extLst>
              <a:ext uri="{FF2B5EF4-FFF2-40B4-BE49-F238E27FC236}">
                <a16:creationId xmlns:a16="http://schemas.microsoft.com/office/drawing/2014/main" id="{165F59FA-4074-441B-87C1-827974A68AF2}"/>
              </a:ext>
            </a:extLst>
          </p:cNvPr>
          <p:cNvSpPr txBox="1"/>
          <p:nvPr userDrawn="1"/>
        </p:nvSpPr>
        <p:spPr>
          <a:xfrm>
            <a:off x="7654593" y="304885"/>
            <a:ext cx="634399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701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1701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590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561" y="4164114"/>
            <a:ext cx="7344649" cy="1287034"/>
          </a:xfrm>
        </p:spPr>
        <p:txBody>
          <a:bodyPr anchor="t"/>
          <a:lstStyle>
            <a:lvl1pPr algn="l">
              <a:defRPr sz="378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2561" y="2746575"/>
            <a:ext cx="7344649" cy="1417537"/>
          </a:xfrm>
        </p:spPr>
        <p:txBody>
          <a:bodyPr anchor="b"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432012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2pPr>
            <a:lvl3pPr marL="86402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296037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72804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216006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59207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302408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45609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21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2038" y="1512042"/>
            <a:ext cx="3816337" cy="4276616"/>
          </a:xfrm>
        </p:spPr>
        <p:txBody>
          <a:bodyPr/>
          <a:lstStyle>
            <a:lvl1pPr>
              <a:defRPr sz="2646"/>
            </a:lvl1pPr>
            <a:lvl2pPr>
              <a:defRPr sz="2268"/>
            </a:lvl2pPr>
            <a:lvl3pPr>
              <a:defRPr sz="1890"/>
            </a:lvl3pPr>
            <a:lvl4pPr>
              <a:defRPr sz="1701"/>
            </a:lvl4pPr>
            <a:lvl5pPr>
              <a:defRPr sz="1701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392388" y="1512042"/>
            <a:ext cx="3816337" cy="4276616"/>
          </a:xfrm>
        </p:spPr>
        <p:txBody>
          <a:bodyPr/>
          <a:lstStyle>
            <a:lvl1pPr>
              <a:defRPr sz="2646"/>
            </a:lvl1pPr>
            <a:lvl2pPr>
              <a:defRPr sz="2268"/>
            </a:lvl2pPr>
            <a:lvl3pPr>
              <a:defRPr sz="1890"/>
            </a:lvl3pPr>
            <a:lvl4pPr>
              <a:defRPr sz="1701"/>
            </a:lvl4pPr>
            <a:lvl5pPr>
              <a:defRPr sz="1701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63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2039" y="1450540"/>
            <a:ext cx="3817837" cy="604516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12" indent="0">
              <a:buNone/>
              <a:defRPr sz="1890" b="1"/>
            </a:lvl2pPr>
            <a:lvl3pPr marL="864024" indent="0">
              <a:buNone/>
              <a:defRPr sz="1701" b="1"/>
            </a:lvl3pPr>
            <a:lvl4pPr marL="1296037" indent="0">
              <a:buNone/>
              <a:defRPr sz="1512" b="1"/>
            </a:lvl4pPr>
            <a:lvl5pPr marL="1728049" indent="0">
              <a:buNone/>
              <a:defRPr sz="1512" b="1"/>
            </a:lvl5pPr>
            <a:lvl6pPr marL="2160061" indent="0">
              <a:buNone/>
              <a:defRPr sz="1512" b="1"/>
            </a:lvl6pPr>
            <a:lvl7pPr marL="2592074" indent="0">
              <a:buNone/>
              <a:defRPr sz="1512" b="1"/>
            </a:lvl7pPr>
            <a:lvl8pPr marL="3024085" indent="0">
              <a:buNone/>
              <a:defRPr sz="1512" b="1"/>
            </a:lvl8pPr>
            <a:lvl9pPr marL="3456098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32039" y="2055056"/>
            <a:ext cx="3817837" cy="3733601"/>
          </a:xfrm>
        </p:spPr>
        <p:txBody>
          <a:bodyPr/>
          <a:lstStyle>
            <a:lvl1pPr>
              <a:defRPr sz="2268"/>
            </a:lvl1pPr>
            <a:lvl2pPr>
              <a:defRPr sz="1890"/>
            </a:lvl2pPr>
            <a:lvl3pPr>
              <a:defRPr sz="1701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389391" y="1450540"/>
            <a:ext cx="3819337" cy="604516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12" indent="0">
              <a:buNone/>
              <a:defRPr sz="1890" b="1"/>
            </a:lvl2pPr>
            <a:lvl3pPr marL="864024" indent="0">
              <a:buNone/>
              <a:defRPr sz="1701" b="1"/>
            </a:lvl3pPr>
            <a:lvl4pPr marL="1296037" indent="0">
              <a:buNone/>
              <a:defRPr sz="1512" b="1"/>
            </a:lvl4pPr>
            <a:lvl5pPr marL="1728049" indent="0">
              <a:buNone/>
              <a:defRPr sz="1512" b="1"/>
            </a:lvl5pPr>
            <a:lvl6pPr marL="2160061" indent="0">
              <a:buNone/>
              <a:defRPr sz="1512" b="1"/>
            </a:lvl6pPr>
            <a:lvl7pPr marL="2592074" indent="0">
              <a:buNone/>
              <a:defRPr sz="1512" b="1"/>
            </a:lvl7pPr>
            <a:lvl8pPr marL="3024085" indent="0">
              <a:buNone/>
              <a:defRPr sz="1512" b="1"/>
            </a:lvl8pPr>
            <a:lvl9pPr marL="3456098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389391" y="2055056"/>
            <a:ext cx="3819337" cy="3733601"/>
          </a:xfrm>
        </p:spPr>
        <p:txBody>
          <a:bodyPr/>
          <a:lstStyle>
            <a:lvl1pPr>
              <a:defRPr sz="2268"/>
            </a:lvl1pPr>
            <a:lvl2pPr>
              <a:defRPr sz="1890"/>
            </a:lvl2pPr>
            <a:lvl3pPr>
              <a:defRPr sz="1701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237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21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90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2040" y="259509"/>
            <a:ext cx="7776687" cy="108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2040" y="1512042"/>
            <a:ext cx="7776687" cy="427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32038" y="6006163"/>
            <a:ext cx="2016178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2020-12-08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52263" y="6006163"/>
            <a:ext cx="2736242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2547" y="6006163"/>
            <a:ext cx="2016178" cy="345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97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74" r:id="rId14"/>
    <p:sldLayoutId id="2147483650" r:id="rId15"/>
    <p:sldLayoutId id="2147483652" r:id="rId16"/>
  </p:sldLayoutIdLst>
  <p:txStyles>
    <p:titleStyle>
      <a:lvl1pPr algn="ctr" defTabSz="864024" rtl="0" eaLnBrk="1" latinLnBrk="0" hangingPunct="1"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9" indent="-324009" algn="l" defTabSz="864024" rtl="0" eaLnBrk="1" latinLnBrk="0" hangingPunct="1">
        <a:spcBef>
          <a:spcPct val="2000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1pPr>
      <a:lvl2pPr marL="702020" indent="-270008" algn="l" defTabSz="864024" rtl="0" eaLnBrk="1" latinLnBrk="0" hangingPunct="1">
        <a:spcBef>
          <a:spcPct val="20000"/>
        </a:spcBef>
        <a:buFont typeface="Arial" panose="020B0604020202020204" pitchFamily="34" charset="0"/>
        <a:buChar char="–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080031" indent="-216006" algn="l" defTabSz="8640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512043" indent="-216006" algn="l" defTabSz="864024" rtl="0" eaLnBrk="1" latinLnBrk="0" hangingPunct="1">
        <a:spcBef>
          <a:spcPct val="20000"/>
        </a:spcBef>
        <a:buFont typeface="Arial" panose="020B0604020202020204" pitchFamily="34" charset="0"/>
        <a:buChar char="–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44055" indent="-216006" algn="l" defTabSz="864024" rtl="0" eaLnBrk="1" latinLnBrk="0" hangingPunct="1">
        <a:spcBef>
          <a:spcPct val="20000"/>
        </a:spcBef>
        <a:buFont typeface="Arial" panose="020B0604020202020204" pitchFamily="34" charset="0"/>
        <a:buChar char="»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68" indent="-216006" algn="l" defTabSz="864024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8080" indent="-216006" algn="l" defTabSz="864024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40092" indent="-216006" algn="l" defTabSz="864024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72104" indent="-216006" algn="l" defTabSz="864024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024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12" algn="l" defTabSz="864024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24" algn="l" defTabSz="864024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7" algn="l" defTabSz="864024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49" algn="l" defTabSz="864024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61" algn="l" defTabSz="864024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4" algn="l" defTabSz="864024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85" algn="l" defTabSz="864024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98" algn="l" defTabSz="864024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658D3E-296D-4ABE-B99C-7B520135C7D4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t="1521" r="54928" b="18544"/>
          <a:stretch/>
        </p:blipFill>
        <p:spPr>
          <a:xfrm flipH="1">
            <a:off x="4917293" y="2046609"/>
            <a:ext cx="3723470" cy="44338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806008"/>
            <a:ext cx="8640763" cy="1674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9440" y="2472347"/>
            <a:ext cx="5940636" cy="474785"/>
          </a:xfrm>
          <a:prstGeom prst="rect">
            <a:avLst/>
          </a:prstGeom>
        </p:spPr>
        <p:txBody>
          <a:bodyPr vert="horz" lIns="86406" tIns="43203" rIns="86406" bIns="4320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35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利用课程驱动的深度强化学习</a:t>
            </a:r>
            <a:endParaRPr lang="en-US" altLang="zh-CN" sz="2835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35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解决人工智能规划难题</a:t>
            </a:r>
            <a:endParaRPr lang="zh-CN" altLang="en-US" sz="283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"/>
          <p:cNvSpPr txBox="1">
            <a:spLocks noChangeArrowheads="1"/>
          </p:cNvSpPr>
          <p:nvPr/>
        </p:nvSpPr>
        <p:spPr>
          <a:xfrm>
            <a:off x="9440" y="3175586"/>
            <a:ext cx="5940636" cy="304897"/>
          </a:xfrm>
          <a:prstGeom prst="rect">
            <a:avLst/>
          </a:prstGeom>
        </p:spPr>
        <p:txBody>
          <a:bodyPr vert="horz" lIns="86406" tIns="43203" rIns="86406" bIns="43203" rtlCol="0" anchor="ctr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323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Solving Hard AI Planning Instances Using Curriculum-Driven Deep Reinforcement Learning</a:t>
            </a:r>
            <a:endParaRPr lang="en-US" altLang="zh-CN" sz="132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5"/>
          <p:cNvCxnSpPr>
            <a:cxnSpLocks noChangeShapeType="1"/>
          </p:cNvCxnSpPr>
          <p:nvPr/>
        </p:nvCxnSpPr>
        <p:spPr bwMode="auto">
          <a:xfrm flipH="1">
            <a:off x="4277167" y="4752255"/>
            <a:ext cx="4363595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55202B4-C6EA-471D-9362-850BCF28ACD6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61870" y="2718387"/>
            <a:ext cx="4078892" cy="376004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423B3228-474B-40C0-8677-4A57FD2A0F88}"/>
              </a:ext>
            </a:extLst>
          </p:cNvPr>
          <p:cNvSpPr/>
          <p:nvPr/>
        </p:nvSpPr>
        <p:spPr>
          <a:xfrm>
            <a:off x="1719839" y="5395681"/>
            <a:ext cx="1583526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S320067073    </a:t>
            </a:r>
            <a:r>
              <a:rPr kumimoji="1" lang="zh-CN" altLang="en-US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王海洋</a:t>
            </a:r>
            <a:endParaRPr kumimoji="1" lang="en-US" altLang="zh-CN" sz="1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endParaRPr kumimoji="1" lang="en-US" altLang="zh-CN" sz="82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kumimoji="1" lang="en-US" altLang="zh-CN" sz="8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2020</a:t>
            </a:r>
            <a:r>
              <a:rPr kumimoji="1" lang="zh-CN" altLang="en-US" sz="8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kumimoji="1" lang="en-US" altLang="zh-CN" sz="8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kumimoji="1" lang="en-US" altLang="zh-CN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kumimoji="1" lang="zh-CN" altLang="en-US" sz="8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endParaRPr kumimoji="1" lang="zh-CN" altLang="en-US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6CA6FF-3845-4386-968F-646BC4C11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0" y="426729"/>
            <a:ext cx="2486910" cy="7460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" y="2423560"/>
            <a:ext cx="2313496" cy="1906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  <p:sp>
        <p:nvSpPr>
          <p:cNvPr id="4" name="文本框 3"/>
          <p:cNvSpPr txBox="1"/>
          <p:nvPr/>
        </p:nvSpPr>
        <p:spPr>
          <a:xfrm>
            <a:off x="387926" y="2634549"/>
            <a:ext cx="1550424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7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07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51240" y="3070801"/>
            <a:ext cx="1056700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2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3402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61151" y="2423560"/>
            <a:ext cx="2313496" cy="1906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</p:spTree>
    <p:extLst>
      <p:ext uri="{BB962C8B-B14F-4D97-AF65-F5344CB8AC3E}">
        <p14:creationId xmlns:p14="http://schemas.microsoft.com/office/powerpoint/2010/main" val="343883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BF7932-4F47-44D7-AC80-6373F113AA88}"/>
              </a:ext>
            </a:extLst>
          </p:cNvPr>
          <p:cNvSpPr txBox="1"/>
          <p:nvPr/>
        </p:nvSpPr>
        <p:spPr>
          <a:xfrm>
            <a:off x="810721" y="375050"/>
            <a:ext cx="2012692" cy="3585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701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GB" altLang="zh-CN" sz="1701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558">
            <a:extLst>
              <a:ext uri="{FF2B5EF4-FFF2-40B4-BE49-F238E27FC236}">
                <a16:creationId xmlns:a16="http://schemas.microsoft.com/office/drawing/2014/main" id="{9A615076-BFB7-4DE2-A2FB-CC18EEB679EB}"/>
              </a:ext>
            </a:extLst>
          </p:cNvPr>
          <p:cNvSpPr/>
          <p:nvPr/>
        </p:nvSpPr>
        <p:spPr>
          <a:xfrm>
            <a:off x="485779" y="488121"/>
            <a:ext cx="139777" cy="1324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6002" tIns="36002" rIns="36002" bIns="36002" numCol="1" anchor="ctr">
            <a:noAutofit/>
          </a:bodyPr>
          <a:lstStyle/>
          <a:p>
            <a:pPr>
              <a:spcBef>
                <a:spcPts val="3189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36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1BA714C-015D-43CF-BB29-7082230044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780" y="295302"/>
            <a:ext cx="1655107" cy="48872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34E455-EAF2-489A-801D-BB726248788F}"/>
              </a:ext>
            </a:extLst>
          </p:cNvPr>
          <p:cNvGrpSpPr/>
          <p:nvPr/>
        </p:nvGrpSpPr>
        <p:grpSpPr>
          <a:xfrm>
            <a:off x="71909" y="863823"/>
            <a:ext cx="7488832" cy="4104456"/>
            <a:chOff x="399153" y="1079847"/>
            <a:chExt cx="7842455" cy="432048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C9F7AB8-6FC7-4351-BD3C-9B6EDE3CE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53" y="1079847"/>
              <a:ext cx="7842455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DAB1FD0-10BD-44C3-B992-5FA6DE1D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8573" y="2087959"/>
              <a:ext cx="1152128" cy="5142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E378AA1B-50E3-43D4-9C3A-FF90ABA27370}"/>
                    </a:ext>
                  </a:extLst>
                </p:cNvPr>
                <p:cNvSpPr txBox="1"/>
                <p:nvPr/>
              </p:nvSpPr>
              <p:spPr>
                <a:xfrm>
                  <a:off x="5757997" y="2294815"/>
                  <a:ext cx="14278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E378AA1B-50E3-43D4-9C3A-FF90ABA27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7997" y="2294815"/>
                  <a:ext cx="14278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589" r="-7589" b="-441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689847B-FE41-4FEE-BE8F-CB29B5F58A8E}"/>
                    </a:ext>
                  </a:extLst>
                </p:cNvPr>
                <p:cNvSpPr txBox="1"/>
                <p:nvPr/>
              </p:nvSpPr>
              <p:spPr>
                <a:xfrm>
                  <a:off x="1751157" y="4339156"/>
                  <a:ext cx="431995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60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16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zh-CN" altLang="en-US" sz="160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689847B-FE41-4FEE-BE8F-CB29B5F58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1157" y="4339156"/>
                  <a:ext cx="431995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780E78-3C62-4E27-8171-ADCF5CE95F0B}"/>
                  </a:ext>
                </a:extLst>
              </p:cNvPr>
              <p:cNvSpPr txBox="1"/>
              <p:nvPr/>
            </p:nvSpPr>
            <p:spPr>
              <a:xfrm>
                <a:off x="4968453" y="5203327"/>
                <a:ext cx="460851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>
                    <a:latin typeface="黑体" panose="02010609060101010101" pitchFamily="49" charset="-122"/>
                    <a:ea typeface="黑体" panose="02010609060101010101" pitchFamily="49" charset="-122"/>
                  </a:rPr>
                  <a:t>动作概率向量</a:t>
                </a:r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180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从状态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zh-CN" sz="180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到目标的估计剩余步数</a:t>
                </a:r>
                <a:endParaRPr lang="en-US" altLang="zh-CN" sz="180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780E78-3C62-4E27-8171-ADCF5CE95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453" y="5203327"/>
                <a:ext cx="4608512" cy="646331"/>
              </a:xfrm>
              <a:prstGeom prst="rect">
                <a:avLst/>
              </a:prstGeom>
              <a:blipFill>
                <a:blip r:embed="rId8"/>
                <a:stretch>
                  <a:fillRect t="-754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F7DF676-A4F2-41D7-A493-2CB95B5A4E40}"/>
              </a:ext>
            </a:extLst>
          </p:cNvPr>
          <p:cNvSpPr txBox="1"/>
          <p:nvPr/>
        </p:nvSpPr>
        <p:spPr>
          <a:xfrm>
            <a:off x="2231234" y="5110189"/>
            <a:ext cx="1837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墙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空的目标块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在空地的箱子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在目标块的箱子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玩家能到达的块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玩家能到达的目标块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C9D8D9-5C57-4708-9555-1A7CA22B1536}"/>
                  </a:ext>
                </a:extLst>
              </p:cNvPr>
              <p:cNvSpPr txBox="1"/>
              <p:nvPr/>
            </p:nvSpPr>
            <p:spPr>
              <a:xfrm>
                <a:off x="5466592" y="914210"/>
                <a:ext cx="47888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=500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BC9D8D9-5C57-4708-9555-1A7CA22B1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592" y="914210"/>
                <a:ext cx="478887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11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D4B415A-F8D6-4603-B9F3-C25BE51AE645}"/>
              </a:ext>
            </a:extLst>
          </p:cNvPr>
          <p:cNvGrpSpPr/>
          <p:nvPr/>
        </p:nvGrpSpPr>
        <p:grpSpPr>
          <a:xfrm>
            <a:off x="936005" y="2015951"/>
            <a:ext cx="7138687" cy="3715187"/>
            <a:chOff x="782094" y="2227813"/>
            <a:chExt cx="4301641" cy="2301098"/>
          </a:xfrm>
        </p:grpSpPr>
        <p:grpSp>
          <p:nvGrpSpPr>
            <p:cNvPr id="2" name="Group 337"/>
            <p:cNvGrpSpPr/>
            <p:nvPr/>
          </p:nvGrpSpPr>
          <p:grpSpPr>
            <a:xfrm>
              <a:off x="782094" y="2227813"/>
              <a:ext cx="1556639" cy="1017800"/>
              <a:chOff x="1" y="0"/>
              <a:chExt cx="4392858" cy="2872248"/>
            </a:xfrm>
          </p:grpSpPr>
          <p:sp>
            <p:nvSpPr>
              <p:cNvPr id="3" name="Shape 333"/>
              <p:cNvSpPr/>
              <p:nvPr/>
            </p:nvSpPr>
            <p:spPr>
              <a:xfrm>
                <a:off x="1" y="0"/>
                <a:ext cx="4392858" cy="2872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030" y="10904"/>
                    </a:lnTo>
                    <a:lnTo>
                      <a:pt x="0" y="21600"/>
                    </a:lnTo>
                    <a:lnTo>
                      <a:pt x="16497" y="21600"/>
                    </a:lnTo>
                    <a:lnTo>
                      <a:pt x="21600" y="10886"/>
                    </a:lnTo>
                    <a:lnTo>
                      <a:pt x="16483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1200"/>
                </a:pPr>
                <a:endParaRPr sz="1134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Shape 335"/>
              <p:cNvSpPr/>
              <p:nvPr/>
            </p:nvSpPr>
            <p:spPr>
              <a:xfrm>
                <a:off x="1019692" y="1211781"/>
                <a:ext cx="3140234" cy="4841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solidFill>
                      <a:srgbClr val="FAF9FC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初始状态生成阶段</a:t>
                </a:r>
                <a:endParaRPr lang="id-ID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endParaRPr>
              </a:p>
            </p:txBody>
          </p:sp>
        </p:grpSp>
        <p:grpSp>
          <p:nvGrpSpPr>
            <p:cNvPr id="7" name="Group 342"/>
            <p:cNvGrpSpPr/>
            <p:nvPr/>
          </p:nvGrpSpPr>
          <p:grpSpPr>
            <a:xfrm>
              <a:off x="2137849" y="2227813"/>
              <a:ext cx="1556639" cy="1017800"/>
              <a:chOff x="0" y="0"/>
              <a:chExt cx="4392859" cy="2872248"/>
            </a:xfrm>
          </p:grpSpPr>
          <p:sp>
            <p:nvSpPr>
              <p:cNvPr id="8" name="Shape 338"/>
              <p:cNvSpPr/>
              <p:nvPr/>
            </p:nvSpPr>
            <p:spPr>
              <a:xfrm>
                <a:off x="0" y="0"/>
                <a:ext cx="4392859" cy="2872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030" y="10904"/>
                    </a:lnTo>
                    <a:lnTo>
                      <a:pt x="0" y="21600"/>
                    </a:lnTo>
                    <a:lnTo>
                      <a:pt x="16497" y="21600"/>
                    </a:lnTo>
                    <a:lnTo>
                      <a:pt x="21600" y="10886"/>
                    </a:lnTo>
                    <a:lnTo>
                      <a:pt x="16483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1200"/>
                </a:pPr>
                <a:endParaRPr sz="1134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Shape 340"/>
              <p:cNvSpPr/>
              <p:nvPr/>
            </p:nvSpPr>
            <p:spPr>
              <a:xfrm>
                <a:off x="965226" y="1258974"/>
                <a:ext cx="2852436" cy="43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FAF9FC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algn="ctr"/>
                <a:r>
                  <a:rPr lang="zh-CN" altLang="en-US" sz="1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探索阶段</a:t>
                </a:r>
                <a:endParaRPr lang="id-ID" altLang="zh-C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endParaRPr>
              </a:p>
            </p:txBody>
          </p:sp>
        </p:grpSp>
        <p:grpSp>
          <p:nvGrpSpPr>
            <p:cNvPr id="12" name="Group 347"/>
            <p:cNvGrpSpPr/>
            <p:nvPr/>
          </p:nvGrpSpPr>
          <p:grpSpPr>
            <a:xfrm>
              <a:off x="3527096" y="2227813"/>
              <a:ext cx="1556639" cy="1017800"/>
              <a:chOff x="0" y="0"/>
              <a:chExt cx="4392859" cy="2872248"/>
            </a:xfrm>
          </p:grpSpPr>
          <p:sp>
            <p:nvSpPr>
              <p:cNvPr id="13" name="Shape 343"/>
              <p:cNvSpPr/>
              <p:nvPr/>
            </p:nvSpPr>
            <p:spPr>
              <a:xfrm>
                <a:off x="0" y="0"/>
                <a:ext cx="4392859" cy="2872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030" y="10904"/>
                    </a:lnTo>
                    <a:lnTo>
                      <a:pt x="0" y="21600"/>
                    </a:lnTo>
                    <a:lnTo>
                      <a:pt x="16497" y="21600"/>
                    </a:lnTo>
                    <a:lnTo>
                      <a:pt x="21600" y="10886"/>
                    </a:lnTo>
                    <a:lnTo>
                      <a:pt x="16483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1200"/>
                </a:pPr>
                <a:endParaRPr sz="1134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hape 345"/>
              <p:cNvSpPr/>
              <p:nvPr/>
            </p:nvSpPr>
            <p:spPr>
              <a:xfrm>
                <a:off x="857287" y="1258974"/>
                <a:ext cx="2972475" cy="431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FAF9FC"/>
                    </a:solidFill>
                    <a:latin typeface="STIXGeneral-Bold"/>
                    <a:ea typeface="STIXGeneral-Bold"/>
                    <a:cs typeface="STIXGeneral-Bold"/>
                    <a:sym typeface="STIXGeneral-Bold"/>
                  </a:defRPr>
                </a:lvl1pPr>
              </a:lstStyle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训练阶段</a:t>
                </a:r>
                <a:endParaRPr lang="id-ID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endParaRPr>
              </a:p>
            </p:txBody>
          </p:sp>
        </p:grpSp>
        <p:grpSp>
          <p:nvGrpSpPr>
            <p:cNvPr id="27" name="Group 360"/>
            <p:cNvGrpSpPr/>
            <p:nvPr/>
          </p:nvGrpSpPr>
          <p:grpSpPr>
            <a:xfrm>
              <a:off x="1409708" y="3100150"/>
              <a:ext cx="301414" cy="301414"/>
              <a:chOff x="0" y="0"/>
              <a:chExt cx="850594" cy="850594"/>
            </a:xfrm>
          </p:grpSpPr>
          <p:sp>
            <p:nvSpPr>
              <p:cNvPr id="28" name="Shape 358"/>
              <p:cNvSpPr/>
              <p:nvPr/>
            </p:nvSpPr>
            <p:spPr>
              <a:xfrm>
                <a:off x="0" y="0"/>
                <a:ext cx="850594" cy="850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0800" cap="flat">
                <a:solidFill>
                  <a:srgbClr val="FBF9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1200"/>
                </a:pPr>
                <a:endParaRPr sz="10583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Shape 359"/>
              <p:cNvSpPr/>
              <p:nvPr/>
            </p:nvSpPr>
            <p:spPr>
              <a:xfrm>
                <a:off x="296181" y="103901"/>
                <a:ext cx="125983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200" b="1">
                    <a:solidFill>
                      <a:srgbClr val="FAF9FC"/>
                    </a:solidFill>
                    <a:latin typeface="Oxygen"/>
                    <a:ea typeface="Oxygen"/>
                    <a:cs typeface="Oxygen"/>
                    <a:sym typeface="Oxygen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2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363"/>
            <p:cNvGrpSpPr/>
            <p:nvPr/>
          </p:nvGrpSpPr>
          <p:grpSpPr>
            <a:xfrm>
              <a:off x="2768322" y="3100150"/>
              <a:ext cx="301414" cy="301414"/>
              <a:chOff x="0" y="0"/>
              <a:chExt cx="850594" cy="850594"/>
            </a:xfrm>
          </p:grpSpPr>
          <p:sp>
            <p:nvSpPr>
              <p:cNvPr id="31" name="Shape 361"/>
              <p:cNvSpPr/>
              <p:nvPr/>
            </p:nvSpPr>
            <p:spPr>
              <a:xfrm>
                <a:off x="0" y="0"/>
                <a:ext cx="850594" cy="850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0800" cap="flat">
                <a:solidFill>
                  <a:srgbClr val="FBF9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1200"/>
                </a:pPr>
                <a:endParaRPr sz="10583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Shape 362"/>
              <p:cNvSpPr/>
              <p:nvPr/>
            </p:nvSpPr>
            <p:spPr>
              <a:xfrm>
                <a:off x="300931" y="146075"/>
                <a:ext cx="242606" cy="537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3200" b="1">
                    <a:solidFill>
                      <a:srgbClr val="FAF9FC"/>
                    </a:solidFill>
                    <a:latin typeface="Oxygen"/>
                    <a:ea typeface="Oxygen"/>
                    <a:cs typeface="Oxygen"/>
                    <a:sym typeface="Oxygen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20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33" name="Group 366"/>
            <p:cNvGrpSpPr/>
            <p:nvPr/>
          </p:nvGrpSpPr>
          <p:grpSpPr>
            <a:xfrm>
              <a:off x="4154710" y="3100150"/>
              <a:ext cx="301414" cy="301414"/>
              <a:chOff x="0" y="0"/>
              <a:chExt cx="850594" cy="850594"/>
            </a:xfrm>
          </p:grpSpPr>
          <p:sp>
            <p:nvSpPr>
              <p:cNvPr id="34" name="Shape 364"/>
              <p:cNvSpPr/>
              <p:nvPr/>
            </p:nvSpPr>
            <p:spPr>
              <a:xfrm>
                <a:off x="0" y="0"/>
                <a:ext cx="850594" cy="8505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0800" cap="flat">
                <a:solidFill>
                  <a:srgbClr val="FBF9F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1200"/>
                </a:pPr>
                <a:endParaRPr sz="10583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Shape 365"/>
              <p:cNvSpPr/>
              <p:nvPr/>
            </p:nvSpPr>
            <p:spPr>
              <a:xfrm>
                <a:off x="300931" y="146075"/>
                <a:ext cx="242606" cy="5379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3200" b="1">
                    <a:solidFill>
                      <a:srgbClr val="FAF9FC"/>
                    </a:solidFill>
                    <a:latin typeface="Oxygen"/>
                    <a:ea typeface="Oxygen"/>
                    <a:cs typeface="Oxygen"/>
                    <a:sym typeface="Oxygen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20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43" name="Shape 373"/>
            <p:cNvSpPr/>
            <p:nvPr/>
          </p:nvSpPr>
          <p:spPr>
            <a:xfrm>
              <a:off x="853267" y="3514657"/>
              <a:ext cx="1112882" cy="598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20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zh-CN" altLang="en-US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根据</a:t>
              </a:r>
              <a:r>
                <a:rPr lang="zh-CN" altLang="zh-CN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课程驱动策略随机生成</a:t>
              </a:r>
              <a:r>
                <a:rPr lang="en-US" altLang="zh-CN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500</a:t>
              </a:r>
              <a:r>
                <a:rPr lang="zh-CN" altLang="zh-CN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个初始</a:t>
              </a:r>
              <a:r>
                <a:rPr lang="zh-CN" altLang="en-US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布局</a:t>
              </a:r>
              <a:endParaRPr lang="en-US" altLang="zh-CN" sz="9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Shape 376"/>
            <p:cNvSpPr/>
            <p:nvPr/>
          </p:nvSpPr>
          <p:spPr>
            <a:xfrm>
              <a:off x="2211881" y="3518813"/>
              <a:ext cx="1112881" cy="1010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20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zh-CN" altLang="zh-CN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使用深层网络指导的</a:t>
              </a:r>
              <a:r>
                <a:rPr lang="en-US" altLang="zh-CN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AlphaZero</a:t>
              </a:r>
              <a:r>
                <a:rPr lang="zh-CN" altLang="zh-CN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风格蒙特卡洛树搜索（</a:t>
              </a:r>
              <a:r>
                <a:rPr lang="en-US" altLang="zh-CN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MCTS</a:t>
              </a:r>
              <a:r>
                <a:rPr lang="zh-CN" altLang="zh-CN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  <a:r>
                <a:rPr lang="zh-CN" altLang="en-US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来</a:t>
              </a:r>
              <a:r>
                <a:rPr lang="zh-CN" altLang="en-US" sz="18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搜索解决方案</a:t>
              </a:r>
              <a:endParaRPr lang="en-US" altLang="zh-CN" sz="9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Shape 379"/>
            <p:cNvSpPr/>
            <p:nvPr/>
          </p:nvSpPr>
          <p:spPr>
            <a:xfrm>
              <a:off x="3651842" y="3520562"/>
              <a:ext cx="1112881" cy="598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defRPr sz="20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zh-CN" altLang="zh-CN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使用从探索阶段收集的学习信号来训练神经</a:t>
              </a:r>
              <a:r>
                <a:rPr lang="zh-CN" altLang="en-US" sz="18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网络</a:t>
              </a:r>
              <a:endParaRPr lang="en-US" altLang="zh-CN" sz="9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130B4A1E-DABA-4028-939A-1BD3027AF4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780" y="295302"/>
            <a:ext cx="1655107" cy="48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4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BF7932-4F47-44D7-AC80-6373F113AA88}"/>
              </a:ext>
            </a:extLst>
          </p:cNvPr>
          <p:cNvSpPr txBox="1"/>
          <p:nvPr/>
        </p:nvSpPr>
        <p:spPr>
          <a:xfrm>
            <a:off x="810721" y="375050"/>
            <a:ext cx="2012692" cy="3585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701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初始状态生成阶段</a:t>
            </a:r>
            <a:endParaRPr lang="en-GB" altLang="zh-CN" sz="1701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558">
            <a:extLst>
              <a:ext uri="{FF2B5EF4-FFF2-40B4-BE49-F238E27FC236}">
                <a16:creationId xmlns:a16="http://schemas.microsoft.com/office/drawing/2014/main" id="{9A615076-BFB7-4DE2-A2FB-CC18EEB679EB}"/>
              </a:ext>
            </a:extLst>
          </p:cNvPr>
          <p:cNvSpPr/>
          <p:nvPr/>
        </p:nvSpPr>
        <p:spPr>
          <a:xfrm>
            <a:off x="485779" y="488121"/>
            <a:ext cx="139777" cy="1324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6002" tIns="36002" rIns="36002" bIns="36002" numCol="1" anchor="ctr">
            <a:noAutofit/>
          </a:bodyPr>
          <a:lstStyle/>
          <a:p>
            <a:pPr>
              <a:spcBef>
                <a:spcPts val="3189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36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1BA714C-015D-43CF-BB29-7082230044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780" y="295302"/>
            <a:ext cx="1655107" cy="488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FB3C8F-F3F1-4590-9AC5-C1745ACFA3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367879"/>
            <a:ext cx="8640763" cy="3240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FEAC614-0B0B-4237-A94E-8E4717CD8178}"/>
              </a:ext>
            </a:extLst>
          </p:cNvPr>
          <p:cNvSpPr txBox="1"/>
          <p:nvPr/>
        </p:nvSpPr>
        <p:spPr>
          <a:xfrm>
            <a:off x="1404057" y="4893886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假设输入的</a:t>
            </a:r>
            <a:r>
              <a:rPr lang="zh-CN" altLang="en-US" sz="1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推箱子</a:t>
            </a:r>
            <a:r>
              <a:rPr lang="zh-CN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实例具有</a:t>
            </a:r>
            <a:r>
              <a:rPr lang="en-US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个框和目标方格</a:t>
            </a:r>
            <a:r>
              <a:rPr lang="zh-CN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，则在每次迭代中，我们随机选择</a:t>
            </a:r>
            <a:r>
              <a:rPr lang="en-US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≤</a:t>
            </a:r>
            <a:r>
              <a:rPr lang="en-US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个框和目标方格</a:t>
            </a:r>
            <a:r>
              <a:rPr lang="zh-CN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，并在达到每个级别的特定性能水平后逐渐增加</a:t>
            </a:r>
            <a:r>
              <a:rPr lang="en-US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zh-CN" sz="180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90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" y="2423560"/>
            <a:ext cx="2313496" cy="1906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  <p:sp>
        <p:nvSpPr>
          <p:cNvPr id="4" name="文本框 3"/>
          <p:cNvSpPr txBox="1"/>
          <p:nvPr/>
        </p:nvSpPr>
        <p:spPr>
          <a:xfrm>
            <a:off x="387926" y="2634549"/>
            <a:ext cx="1550424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7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07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51240" y="3070801"/>
            <a:ext cx="1056700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2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zh-CN" altLang="en-US" sz="3402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61151" y="2423560"/>
            <a:ext cx="2313496" cy="1906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</p:spTree>
    <p:extLst>
      <p:ext uri="{BB962C8B-B14F-4D97-AF65-F5344CB8AC3E}">
        <p14:creationId xmlns:p14="http://schemas.microsoft.com/office/powerpoint/2010/main" val="1157412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BF7932-4F47-44D7-AC80-6373F113AA88}"/>
              </a:ext>
            </a:extLst>
          </p:cNvPr>
          <p:cNvSpPr txBox="1"/>
          <p:nvPr/>
        </p:nvSpPr>
        <p:spPr>
          <a:xfrm>
            <a:off x="810721" y="375050"/>
            <a:ext cx="2012692" cy="3585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701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endParaRPr lang="en-GB" altLang="zh-CN" sz="1701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558">
            <a:extLst>
              <a:ext uri="{FF2B5EF4-FFF2-40B4-BE49-F238E27FC236}">
                <a16:creationId xmlns:a16="http://schemas.microsoft.com/office/drawing/2014/main" id="{9A615076-BFB7-4DE2-A2FB-CC18EEB679EB}"/>
              </a:ext>
            </a:extLst>
          </p:cNvPr>
          <p:cNvSpPr/>
          <p:nvPr/>
        </p:nvSpPr>
        <p:spPr>
          <a:xfrm>
            <a:off x="485779" y="488121"/>
            <a:ext cx="139777" cy="1324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6002" tIns="36002" rIns="36002" bIns="36002" numCol="1" anchor="ctr">
            <a:noAutofit/>
          </a:bodyPr>
          <a:lstStyle/>
          <a:p>
            <a:pPr>
              <a:spcBef>
                <a:spcPts val="3189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36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1BA714C-015D-43CF-BB29-7082230044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780" y="295302"/>
            <a:ext cx="1655107" cy="488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F45BD2-C9AD-4A0C-A1C4-851D8E7C38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5422" y="1603853"/>
            <a:ext cx="4895981" cy="19442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AD4BD8-4262-4EAB-BBFD-2EBA25D96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448" y="3904214"/>
            <a:ext cx="519964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2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" y="2423560"/>
            <a:ext cx="2313496" cy="1906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  <p:sp>
        <p:nvSpPr>
          <p:cNvPr id="4" name="文本框 3"/>
          <p:cNvSpPr txBox="1"/>
          <p:nvPr/>
        </p:nvSpPr>
        <p:spPr>
          <a:xfrm>
            <a:off x="387926" y="2634549"/>
            <a:ext cx="1550424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7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907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51240" y="3070801"/>
            <a:ext cx="1056700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2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z="3402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61151" y="2423560"/>
            <a:ext cx="2313496" cy="1906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</p:spTree>
    <p:extLst>
      <p:ext uri="{BB962C8B-B14F-4D97-AF65-F5344CB8AC3E}">
        <p14:creationId xmlns:p14="http://schemas.microsoft.com/office/powerpoint/2010/main" val="3954313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25BE8701-69EC-4EDD-A039-2B0A3FD330EC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" t="1521" r="54928" b="18544"/>
          <a:stretch/>
        </p:blipFill>
        <p:spPr>
          <a:xfrm flipH="1">
            <a:off x="4917293" y="2046609"/>
            <a:ext cx="3723470" cy="443383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081DD3D-ED46-4811-BC53-47E35280976A}"/>
              </a:ext>
            </a:extLst>
          </p:cNvPr>
          <p:cNvSpPr/>
          <p:nvPr/>
        </p:nvSpPr>
        <p:spPr>
          <a:xfrm>
            <a:off x="0" y="4800146"/>
            <a:ext cx="8640763" cy="1674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686FE55A-47BE-4CBB-B5D0-5157B057BDE2}"/>
              </a:ext>
            </a:extLst>
          </p:cNvPr>
          <p:cNvSpPr txBox="1">
            <a:spLocks noChangeArrowheads="1"/>
          </p:cNvSpPr>
          <p:nvPr/>
        </p:nvSpPr>
        <p:spPr>
          <a:xfrm>
            <a:off x="9440" y="2667143"/>
            <a:ext cx="5940636" cy="474785"/>
          </a:xfrm>
          <a:prstGeom prst="rect">
            <a:avLst/>
          </a:prstGeom>
        </p:spPr>
        <p:txBody>
          <a:bodyPr vert="horz" lIns="86406" tIns="43203" rIns="86406" bIns="4320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5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405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5">
            <a:extLst>
              <a:ext uri="{FF2B5EF4-FFF2-40B4-BE49-F238E27FC236}">
                <a16:creationId xmlns:a16="http://schemas.microsoft.com/office/drawing/2014/main" id="{D39667E3-1143-4D90-B96A-6F253F24A62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277167" y="4752255"/>
            <a:ext cx="4363595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8AAA3A43-BF82-4301-B0EF-5B9B3A433F0F}"/>
              </a:ext>
            </a:extLst>
          </p:cNvPr>
          <p:cNvPicPr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61870" y="2700801"/>
            <a:ext cx="4078892" cy="376004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3D121EED-BF97-453C-A6A7-A1243711AFA7}"/>
              </a:ext>
            </a:extLst>
          </p:cNvPr>
          <p:cNvSpPr/>
          <p:nvPr/>
        </p:nvSpPr>
        <p:spPr>
          <a:xfrm>
            <a:off x="1692231" y="5579020"/>
            <a:ext cx="2107674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8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2020</a:t>
            </a:r>
            <a:r>
              <a:rPr kumimoji="1" lang="zh-CN" altLang="en-US" sz="8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kumimoji="1" lang="en-US" altLang="zh-CN" sz="8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kumimoji="1" lang="en-US" altLang="zh-CN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kumimoji="1" lang="zh-CN" altLang="en-US" sz="82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endParaRPr kumimoji="1" lang="zh-CN" altLang="en-US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362C9BC-6D3D-494F-953B-705B680055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0" y="544301"/>
            <a:ext cx="2486910" cy="746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819553" y="1675075"/>
            <a:ext cx="2420708" cy="476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024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摘要</a:t>
            </a:r>
            <a:r>
              <a:rPr lang="en-US" altLang="zh-CN" sz="3024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701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ABSTRACT</a:t>
            </a:r>
            <a:endParaRPr lang="en-GB" sz="1701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0137" y="2627691"/>
            <a:ext cx="5511565" cy="2129081"/>
          </a:xfrm>
          <a:prstGeom prst="rect">
            <a:avLst/>
          </a:prstGeom>
          <a:noFill/>
        </p:spPr>
        <p:txBody>
          <a:bodyPr wrap="square" lIns="64808" tIns="32403" rIns="64808" bIns="32403" rtlCol="0">
            <a:spAutoFit/>
          </a:bodyPr>
          <a:lstStyle/>
          <a:p>
            <a:pPr algn="just" eaLnBrk="0" hangingPunct="0">
              <a:lnSpc>
                <a:spcPct val="150000"/>
              </a:lnSpc>
            </a:pPr>
            <a:r>
              <a:rPr lang="zh-CN" altLang="en-US" sz="1134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尽管现在一般人工智能规划领域取得了重大进展，但某些领域仍然是当前人工智能规划系统无法触及的。推箱子是一个</a:t>
            </a:r>
            <a:r>
              <a:rPr lang="en-US" altLang="zh-CN" sz="1134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PSPACE</a:t>
            </a:r>
            <a:r>
              <a:rPr lang="zh-CN" altLang="en-US" sz="1134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完全的</a:t>
            </a:r>
            <a:r>
              <a:rPr lang="zh-CN" altLang="en-US" sz="1134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规划任务，代表了当前人工智能规划人员最难的领域之一。由于困难实例上的指数搜索复杂性，即使是特定领域的专用搜索方法也会很快失败。我们的方法基于深度强化学习，并辅以课程驱动，是第一个在一天训练时间内解决困难问题的方法，而其他现代解决方法无法在任何合理的时间限制内解决这些问题。与先前人工精心制作的技术不同，我们的方法会自动发现解决方案。我们的研究结果显示，只要能设计出适当的训练课程，</a:t>
            </a:r>
            <a:r>
              <a:rPr lang="en-US" altLang="zh-CN" sz="1134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deep-RL</a:t>
            </a:r>
            <a:r>
              <a:rPr lang="zh-CN" altLang="en-US" sz="1134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为解决先前未解决的人工智能规划问题提供了一个有前途的框架。</a:t>
            </a:r>
            <a:endParaRPr lang="zh-CN" altLang="en-US" sz="1134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Parallelogram 21"/>
          <p:cNvSpPr/>
          <p:nvPr/>
        </p:nvSpPr>
        <p:spPr>
          <a:xfrm>
            <a:off x="6743301" y="807203"/>
            <a:ext cx="1567560" cy="3408185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43"/>
          </a:p>
        </p:txBody>
      </p:sp>
      <p:sp>
        <p:nvSpPr>
          <p:cNvPr id="12" name="Parallelogram 22"/>
          <p:cNvSpPr/>
          <p:nvPr/>
        </p:nvSpPr>
        <p:spPr>
          <a:xfrm>
            <a:off x="7178230" y="2262081"/>
            <a:ext cx="1567560" cy="3408185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43"/>
          </a:p>
        </p:txBody>
      </p:sp>
      <p:cxnSp>
        <p:nvCxnSpPr>
          <p:cNvPr id="13" name="直接连接符 12"/>
          <p:cNvCxnSpPr/>
          <p:nvPr/>
        </p:nvCxnSpPr>
        <p:spPr>
          <a:xfrm>
            <a:off x="925052" y="2268951"/>
            <a:ext cx="51713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BF7932-4F47-44D7-AC80-6373F113AA88}"/>
              </a:ext>
            </a:extLst>
          </p:cNvPr>
          <p:cNvSpPr txBox="1"/>
          <p:nvPr/>
        </p:nvSpPr>
        <p:spPr>
          <a:xfrm>
            <a:off x="810721" y="375050"/>
            <a:ext cx="2012692" cy="3585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701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推箱子</a:t>
            </a:r>
            <a:endParaRPr lang="en-GB" altLang="zh-CN" sz="1701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558">
            <a:extLst>
              <a:ext uri="{FF2B5EF4-FFF2-40B4-BE49-F238E27FC236}">
                <a16:creationId xmlns:a16="http://schemas.microsoft.com/office/drawing/2014/main" id="{9A615076-BFB7-4DE2-A2FB-CC18EEB679EB}"/>
              </a:ext>
            </a:extLst>
          </p:cNvPr>
          <p:cNvSpPr/>
          <p:nvPr/>
        </p:nvSpPr>
        <p:spPr>
          <a:xfrm>
            <a:off x="485779" y="488121"/>
            <a:ext cx="139777" cy="1324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6002" tIns="36002" rIns="36002" bIns="36002" numCol="1" anchor="ctr">
            <a:noAutofit/>
          </a:bodyPr>
          <a:lstStyle/>
          <a:p>
            <a:pPr>
              <a:spcBef>
                <a:spcPts val="3189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36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1BA714C-015D-43CF-BB29-7082230044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780" y="295302"/>
            <a:ext cx="1655107" cy="488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4C6A69-8B73-4B42-9C57-DB195FF1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668" y="1435100"/>
            <a:ext cx="53054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BF7932-4F47-44D7-AC80-6373F113AA88}"/>
              </a:ext>
            </a:extLst>
          </p:cNvPr>
          <p:cNvSpPr txBox="1"/>
          <p:nvPr/>
        </p:nvSpPr>
        <p:spPr>
          <a:xfrm>
            <a:off x="810721" y="375050"/>
            <a:ext cx="2012692" cy="3585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701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PSPACE-complete</a:t>
            </a:r>
            <a:endParaRPr lang="en-GB" altLang="zh-CN" sz="1701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558">
            <a:extLst>
              <a:ext uri="{FF2B5EF4-FFF2-40B4-BE49-F238E27FC236}">
                <a16:creationId xmlns:a16="http://schemas.microsoft.com/office/drawing/2014/main" id="{9A615076-BFB7-4DE2-A2FB-CC18EEB679EB}"/>
              </a:ext>
            </a:extLst>
          </p:cNvPr>
          <p:cNvSpPr/>
          <p:nvPr/>
        </p:nvSpPr>
        <p:spPr>
          <a:xfrm>
            <a:off x="485779" y="488121"/>
            <a:ext cx="139777" cy="1324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6002" tIns="36002" rIns="36002" bIns="36002" numCol="1" anchor="ctr">
            <a:noAutofit/>
          </a:bodyPr>
          <a:lstStyle/>
          <a:p>
            <a:pPr>
              <a:spcBef>
                <a:spcPts val="3189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36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1BA714C-015D-43CF-BB29-7082230044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780" y="295302"/>
            <a:ext cx="1655107" cy="488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E36255-5B7A-41FD-83AF-64723BBB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03" y="1429010"/>
            <a:ext cx="8640763" cy="362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6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577964" y="556429"/>
            <a:ext cx="2132079" cy="4694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024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024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701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GB" sz="1701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697980" y="1151855"/>
            <a:ext cx="72287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2211019" y="2151383"/>
            <a:ext cx="845031" cy="499496"/>
            <a:chOff x="2215144" y="927951"/>
            <a:chExt cx="1244730" cy="969108"/>
          </a:xfrm>
        </p:grpSpPr>
        <p:sp>
          <p:nvSpPr>
            <p:cNvPr id="46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3">
                <a:latin typeface="Impact" panose="020B0806030902050204" pitchFamily="34" charset="0"/>
              </a:endParaRPr>
            </a:p>
          </p:txBody>
        </p:sp>
        <p:sp>
          <p:nvSpPr>
            <p:cNvPr id="47" name="文本框 9"/>
            <p:cNvSpPr txBox="1"/>
            <p:nvPr/>
          </p:nvSpPr>
          <p:spPr>
            <a:xfrm>
              <a:off x="2393075" y="927951"/>
              <a:ext cx="1066799" cy="96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46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646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211019" y="2793587"/>
            <a:ext cx="845031" cy="499496"/>
            <a:chOff x="2215144" y="1952311"/>
            <a:chExt cx="1244730" cy="969111"/>
          </a:xfrm>
        </p:grpSpPr>
        <p:sp>
          <p:nvSpPr>
            <p:cNvPr id="49" name="平行四边形 48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3">
                <a:latin typeface="Impact" panose="020B0806030902050204" pitchFamily="34" charset="0"/>
              </a:endParaRPr>
            </a:p>
          </p:txBody>
        </p:sp>
        <p:sp>
          <p:nvSpPr>
            <p:cNvPr id="50" name="文本框 10"/>
            <p:cNvSpPr txBox="1"/>
            <p:nvPr/>
          </p:nvSpPr>
          <p:spPr>
            <a:xfrm>
              <a:off x="2393075" y="1952311"/>
              <a:ext cx="1066799" cy="969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46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646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211019" y="3456798"/>
            <a:ext cx="845031" cy="499496"/>
            <a:chOff x="2215144" y="3018134"/>
            <a:chExt cx="1244730" cy="969109"/>
          </a:xfrm>
        </p:grpSpPr>
        <p:sp>
          <p:nvSpPr>
            <p:cNvPr id="52" name="平行四边形 51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3">
                <a:latin typeface="Impact" panose="020B0806030902050204" pitchFamily="34" charset="0"/>
              </a:endParaRPr>
            </a:p>
          </p:txBody>
        </p:sp>
        <p:sp>
          <p:nvSpPr>
            <p:cNvPr id="53" name="文本框 11"/>
            <p:cNvSpPr txBox="1"/>
            <p:nvPr/>
          </p:nvSpPr>
          <p:spPr>
            <a:xfrm>
              <a:off x="2393075" y="3018134"/>
              <a:ext cx="1066799" cy="96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46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646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211019" y="4101722"/>
            <a:ext cx="845031" cy="499496"/>
            <a:chOff x="2215144" y="4047039"/>
            <a:chExt cx="1244730" cy="969107"/>
          </a:xfrm>
        </p:grpSpPr>
        <p:sp>
          <p:nvSpPr>
            <p:cNvPr id="55" name="平行四边形 54"/>
            <p:cNvSpPr/>
            <p:nvPr/>
          </p:nvSpPr>
          <p:spPr>
            <a:xfrm>
              <a:off x="2215144" y="4135856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3">
                <a:latin typeface="Impact" panose="020B0806030902050204" pitchFamily="34" charset="0"/>
              </a:endParaRPr>
            </a:p>
          </p:txBody>
        </p:sp>
        <p:sp>
          <p:nvSpPr>
            <p:cNvPr id="56" name="文本框 12"/>
            <p:cNvSpPr txBox="1"/>
            <p:nvPr/>
          </p:nvSpPr>
          <p:spPr>
            <a:xfrm>
              <a:off x="2393075" y="4047039"/>
              <a:ext cx="1066799" cy="969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46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646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211017" y="4762746"/>
            <a:ext cx="835796" cy="499496"/>
            <a:chOff x="2215144" y="5107938"/>
            <a:chExt cx="1231128" cy="969112"/>
          </a:xfrm>
        </p:grpSpPr>
        <p:sp>
          <p:nvSpPr>
            <p:cNvPr id="58" name="平行四边形 57"/>
            <p:cNvSpPr/>
            <p:nvPr/>
          </p:nvSpPr>
          <p:spPr>
            <a:xfrm>
              <a:off x="2215144" y="5186859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3">
                <a:latin typeface="Impact" panose="020B0806030902050204" pitchFamily="34" charset="0"/>
              </a:endParaRPr>
            </a:p>
          </p:txBody>
        </p:sp>
        <p:sp>
          <p:nvSpPr>
            <p:cNvPr id="59" name="文本框 13"/>
            <p:cNvSpPr txBox="1"/>
            <p:nvPr/>
          </p:nvSpPr>
          <p:spPr>
            <a:xfrm>
              <a:off x="2379473" y="5107938"/>
              <a:ext cx="1066799" cy="969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46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646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852878" y="2163961"/>
            <a:ext cx="3644912" cy="461697"/>
            <a:chOff x="4315150" y="953426"/>
            <a:chExt cx="3857250" cy="574014"/>
          </a:xfrm>
        </p:grpSpPr>
        <p:sp>
          <p:nvSpPr>
            <p:cNvPr id="61" name="矩形 60"/>
            <p:cNvSpPr/>
            <p:nvPr/>
          </p:nvSpPr>
          <p:spPr>
            <a:xfrm>
              <a:off x="4841196" y="1036091"/>
              <a:ext cx="2827147" cy="491349"/>
            </a:xfrm>
            <a:prstGeom prst="rect">
              <a:avLst/>
            </a:prstGeom>
            <a:ln w="15875">
              <a:noFill/>
            </a:ln>
          </p:spPr>
          <p:txBody>
            <a:bodyPr wrap="square" lIns="64804" tIns="32402" rIns="64804" bIns="32402">
              <a:spAutoFit/>
            </a:bodyPr>
            <a:lstStyle/>
            <a:p>
              <a:r>
                <a:rPr lang="zh-CN" altLang="en-US" sz="214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en-GB" altLang="zh-CN" sz="21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04" tIns="32402" rIns="64804" bIns="32402" rtlCol="0" anchor="ctr"/>
            <a:lstStyle/>
            <a:p>
              <a:endParaRPr lang="zh-CN" altLang="en-US" sz="1512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852878" y="2819901"/>
            <a:ext cx="3644912" cy="461697"/>
            <a:chOff x="4315150" y="1647579"/>
            <a:chExt cx="3857250" cy="574014"/>
          </a:xfrm>
        </p:grpSpPr>
        <p:sp>
          <p:nvSpPr>
            <p:cNvPr id="64" name="矩形 63"/>
            <p:cNvSpPr/>
            <p:nvPr/>
          </p:nvSpPr>
          <p:spPr>
            <a:xfrm>
              <a:off x="4841196" y="1730244"/>
              <a:ext cx="2827147" cy="491349"/>
            </a:xfrm>
            <a:prstGeom prst="rect">
              <a:avLst/>
            </a:prstGeom>
            <a:ln w="15875">
              <a:noFill/>
            </a:ln>
          </p:spPr>
          <p:txBody>
            <a:bodyPr wrap="square" lIns="64804" tIns="32402" rIns="64804" bIns="32402">
              <a:spAutoFit/>
            </a:bodyPr>
            <a:lstStyle/>
            <a:p>
              <a:r>
                <a:rPr lang="zh-CN" altLang="en-US" sz="214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相关工作</a:t>
              </a:r>
              <a:endParaRPr lang="en-GB" altLang="zh-CN" sz="21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04" tIns="32402" rIns="64804" bIns="32402" rtlCol="0" anchor="ctr"/>
            <a:lstStyle/>
            <a:p>
              <a:endParaRPr lang="zh-CN" altLang="en-US" sz="1512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852878" y="3475841"/>
            <a:ext cx="3644912" cy="461697"/>
            <a:chOff x="4315150" y="2341731"/>
            <a:chExt cx="3857250" cy="574014"/>
          </a:xfrm>
        </p:grpSpPr>
        <p:sp>
          <p:nvSpPr>
            <p:cNvPr id="67" name="矩形 66"/>
            <p:cNvSpPr/>
            <p:nvPr/>
          </p:nvSpPr>
          <p:spPr>
            <a:xfrm>
              <a:off x="4841197" y="2424396"/>
              <a:ext cx="2827146" cy="491349"/>
            </a:xfrm>
            <a:prstGeom prst="rect">
              <a:avLst/>
            </a:prstGeom>
            <a:ln w="15875">
              <a:noFill/>
            </a:ln>
          </p:spPr>
          <p:txBody>
            <a:bodyPr wrap="square" lIns="64804" tIns="32402" rIns="64804" bIns="32402">
              <a:spAutoFit/>
            </a:bodyPr>
            <a:lstStyle/>
            <a:p>
              <a:r>
                <a:rPr lang="zh-CN" altLang="en-US" sz="214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</a:t>
              </a:r>
              <a:endParaRPr lang="en-GB" altLang="zh-CN" sz="21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平行四边形 67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04" tIns="32402" rIns="64804" bIns="32402" rtlCol="0" anchor="ctr"/>
            <a:lstStyle/>
            <a:p>
              <a:endParaRPr lang="zh-CN" altLang="en-US" sz="1512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852878" y="4131779"/>
            <a:ext cx="3644912" cy="461697"/>
            <a:chOff x="4315150" y="3035884"/>
            <a:chExt cx="3857250" cy="574014"/>
          </a:xfrm>
        </p:grpSpPr>
        <p:sp>
          <p:nvSpPr>
            <p:cNvPr id="70" name="矩形 69"/>
            <p:cNvSpPr/>
            <p:nvPr/>
          </p:nvSpPr>
          <p:spPr>
            <a:xfrm>
              <a:off x="4841196" y="3118549"/>
              <a:ext cx="2827147" cy="491349"/>
            </a:xfrm>
            <a:prstGeom prst="rect">
              <a:avLst/>
            </a:prstGeom>
            <a:ln w="15875">
              <a:noFill/>
            </a:ln>
          </p:spPr>
          <p:txBody>
            <a:bodyPr wrap="square" lIns="64804" tIns="32402" rIns="64804" bIns="32402">
              <a:spAutoFit/>
            </a:bodyPr>
            <a:lstStyle/>
            <a:p>
              <a:r>
                <a:rPr lang="zh-CN" altLang="en-US" sz="214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  <a:endParaRPr lang="en-GB" altLang="zh-CN" sz="21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平行四边形 70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04" tIns="32402" rIns="64804" bIns="32402" rtlCol="0" anchor="ctr"/>
            <a:lstStyle/>
            <a:p>
              <a:endParaRPr lang="zh-CN" altLang="en-US" sz="1512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852878" y="4787724"/>
            <a:ext cx="3644912" cy="461697"/>
            <a:chOff x="4315150" y="3730038"/>
            <a:chExt cx="3857250" cy="574014"/>
          </a:xfrm>
        </p:grpSpPr>
        <p:sp>
          <p:nvSpPr>
            <p:cNvPr id="73" name="矩形 72"/>
            <p:cNvSpPr/>
            <p:nvPr/>
          </p:nvSpPr>
          <p:spPr>
            <a:xfrm>
              <a:off x="4841197" y="3812703"/>
              <a:ext cx="2827146" cy="491349"/>
            </a:xfrm>
            <a:prstGeom prst="rect">
              <a:avLst/>
            </a:prstGeom>
            <a:ln w="15875">
              <a:noFill/>
            </a:ln>
          </p:spPr>
          <p:txBody>
            <a:bodyPr wrap="square" lIns="64804" tIns="32402" rIns="64804" bIns="32402">
              <a:spAutoFit/>
            </a:bodyPr>
            <a:lstStyle/>
            <a:p>
              <a:r>
                <a:rPr lang="zh-CN" altLang="en-US" sz="2143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</a:t>
              </a:r>
              <a:endParaRPr lang="en-GB" altLang="zh-CN" sz="21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平行四边形 73"/>
            <p:cNvSpPr/>
            <p:nvPr/>
          </p:nvSpPr>
          <p:spPr>
            <a:xfrm>
              <a:off x="4315150" y="3730038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04" tIns="32402" rIns="64804" bIns="32402" rtlCol="0" anchor="ctr"/>
            <a:lstStyle/>
            <a:p>
              <a:endParaRPr lang="zh-CN" altLang="en-US" sz="1512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" y="2423560"/>
            <a:ext cx="2313496" cy="1906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  <p:sp>
        <p:nvSpPr>
          <p:cNvPr id="4" name="文本框 3"/>
          <p:cNvSpPr txBox="1"/>
          <p:nvPr/>
        </p:nvSpPr>
        <p:spPr>
          <a:xfrm>
            <a:off x="387926" y="2634549"/>
            <a:ext cx="1550424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7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07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51240" y="3070801"/>
            <a:ext cx="1056700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2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402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61151" y="2423560"/>
            <a:ext cx="2313496" cy="1906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BF7932-4F47-44D7-AC80-6373F113AA88}"/>
              </a:ext>
            </a:extLst>
          </p:cNvPr>
          <p:cNvSpPr txBox="1"/>
          <p:nvPr/>
        </p:nvSpPr>
        <p:spPr>
          <a:xfrm>
            <a:off x="810721" y="375050"/>
            <a:ext cx="2012692" cy="3585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701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endParaRPr lang="en-GB" altLang="zh-CN" sz="1701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558">
            <a:extLst>
              <a:ext uri="{FF2B5EF4-FFF2-40B4-BE49-F238E27FC236}">
                <a16:creationId xmlns:a16="http://schemas.microsoft.com/office/drawing/2014/main" id="{9A615076-BFB7-4DE2-A2FB-CC18EEB679EB}"/>
              </a:ext>
            </a:extLst>
          </p:cNvPr>
          <p:cNvSpPr/>
          <p:nvPr/>
        </p:nvSpPr>
        <p:spPr>
          <a:xfrm>
            <a:off x="485779" y="488121"/>
            <a:ext cx="139777" cy="1324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6002" tIns="36002" rIns="36002" bIns="36002" numCol="1" anchor="ctr">
            <a:noAutofit/>
          </a:bodyPr>
          <a:lstStyle/>
          <a:p>
            <a:pPr>
              <a:spcBef>
                <a:spcPts val="3189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36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1BA714C-015D-43CF-BB29-7082230044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780" y="295302"/>
            <a:ext cx="1655107" cy="488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76C652-CAFB-4877-A8A9-9E28B03DA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68" y="1639887"/>
            <a:ext cx="57626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6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BF7932-4F47-44D7-AC80-6373F113AA88}"/>
              </a:ext>
            </a:extLst>
          </p:cNvPr>
          <p:cNvSpPr txBox="1"/>
          <p:nvPr/>
        </p:nvSpPr>
        <p:spPr>
          <a:xfrm>
            <a:off x="810721" y="375050"/>
            <a:ext cx="2012692" cy="3585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701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 Zero</a:t>
            </a:r>
            <a:endParaRPr lang="en-GB" altLang="zh-CN" sz="1701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558">
            <a:extLst>
              <a:ext uri="{FF2B5EF4-FFF2-40B4-BE49-F238E27FC236}">
                <a16:creationId xmlns:a16="http://schemas.microsoft.com/office/drawing/2014/main" id="{9A615076-BFB7-4DE2-A2FB-CC18EEB679EB}"/>
              </a:ext>
            </a:extLst>
          </p:cNvPr>
          <p:cNvSpPr/>
          <p:nvPr/>
        </p:nvSpPr>
        <p:spPr>
          <a:xfrm>
            <a:off x="485779" y="488121"/>
            <a:ext cx="139777" cy="13244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6002" tIns="36002" rIns="36002" bIns="36002" numCol="1" anchor="ctr">
            <a:noAutofit/>
          </a:bodyPr>
          <a:lstStyle/>
          <a:p>
            <a:pPr>
              <a:spcBef>
                <a:spcPts val="3189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36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1BA714C-015D-43CF-BB29-7082230044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780" y="295302"/>
            <a:ext cx="1655107" cy="4887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4ED74D-C794-4CF8-B944-DA6684F3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76" y="1476763"/>
            <a:ext cx="5929009" cy="33329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BBA9B1-8630-4011-AFEE-D629507488FC}"/>
              </a:ext>
            </a:extLst>
          </p:cNvPr>
          <p:cNvSpPr txBox="1"/>
          <p:nvPr/>
        </p:nvSpPr>
        <p:spPr>
          <a:xfrm>
            <a:off x="810721" y="5077163"/>
            <a:ext cx="725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国际象棋：</a:t>
            </a:r>
            <a:r>
              <a:rPr lang="zh-CN" alt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en-US" altLang="zh-CN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CN" alt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小时的训练后（约自我训练</a:t>
            </a:r>
            <a:r>
              <a:rPr lang="en-US" altLang="zh-CN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4400</a:t>
            </a:r>
            <a:r>
              <a:rPr lang="zh-CN" alt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万局），</a:t>
            </a:r>
            <a:r>
              <a:rPr lang="en-US" altLang="zh-CN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AlphaZero</a:t>
            </a:r>
            <a:r>
              <a:rPr lang="zh-CN" alt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以</a:t>
            </a:r>
            <a:r>
              <a:rPr lang="en-US" altLang="zh-CN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zh-CN" alt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胜</a:t>
            </a:r>
            <a:r>
              <a:rPr lang="en-US" altLang="zh-CN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72</a:t>
            </a:r>
            <a:r>
              <a:rPr lang="zh-CN" alt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zh-CN" altLang="en-US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败的成绩打败</a:t>
            </a:r>
            <a:r>
              <a:rPr lang="en-US" altLang="zh-CN" sz="12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Stockfish</a:t>
            </a:r>
          </a:p>
          <a:p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将棋：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在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2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小时的训练后（约自我训练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2400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万局），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AlphaZero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以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90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胜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2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8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败的成绩打败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elmo</a:t>
            </a:r>
          </a:p>
          <a:p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围棋：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在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34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小时的训练后（约自我训练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2100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万局），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AlphaZero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以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60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胜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40</a:t>
            </a:r>
            <a:r>
              <a:rPr lang="zh-CN" altLang="en-US" sz="1200">
                <a:solidFill>
                  <a:srgbClr val="202122"/>
                </a:solidFill>
                <a:latin typeface="Arial" panose="020B0604020202020204" pitchFamily="34" charset="0"/>
              </a:rPr>
              <a:t>败的成绩打败</a:t>
            </a:r>
            <a:r>
              <a:rPr lang="en-US" altLang="zh-CN" sz="1200">
                <a:solidFill>
                  <a:srgbClr val="202122"/>
                </a:solidFill>
                <a:latin typeface="Arial" panose="020B0604020202020204" pitchFamily="34" charset="0"/>
              </a:rPr>
              <a:t>AlphaGo Zero</a:t>
            </a:r>
            <a:endParaRPr lang="zh-CN" altLang="en-US" sz="12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301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" y="2423560"/>
            <a:ext cx="2313496" cy="1906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  <p:sp>
        <p:nvSpPr>
          <p:cNvPr id="4" name="文本框 3"/>
          <p:cNvSpPr txBox="1"/>
          <p:nvPr/>
        </p:nvSpPr>
        <p:spPr>
          <a:xfrm>
            <a:off x="387926" y="2634549"/>
            <a:ext cx="1550424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7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07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51240" y="3070801"/>
            <a:ext cx="1928733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2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  <a:endParaRPr lang="zh-CN" altLang="en-US" sz="3402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361151" y="2423560"/>
            <a:ext cx="2313496" cy="19061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43"/>
          </a:p>
        </p:txBody>
      </p:sp>
    </p:spTree>
    <p:extLst>
      <p:ext uri="{BB962C8B-B14F-4D97-AF65-F5344CB8AC3E}">
        <p14:creationId xmlns:p14="http://schemas.microsoft.com/office/powerpoint/2010/main" val="1336402451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主题1" id="{544078EC-6AC7-4E96-BB5B-93F20A834753}" vid="{C49D4678-C819-4D2B-A6DD-29F27B6AA50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636</TotalTime>
  <Words>526</Words>
  <Application>Microsoft Office PowerPoint</Application>
  <PresentationFormat>自定义</PresentationFormat>
  <Paragraphs>86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黑体</vt:lpstr>
      <vt:lpstr>微软雅黑</vt:lpstr>
      <vt:lpstr>微软雅黑 Light</vt:lpstr>
      <vt:lpstr>Arial</vt:lpstr>
      <vt:lpstr>Calibri</vt:lpstr>
      <vt:lpstr>Cambria Math</vt:lpstr>
      <vt:lpstr>Impact</vt:lpstr>
      <vt:lpstr>Times New Roman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王海洋</cp:lastModifiedBy>
  <cp:revision>57</cp:revision>
  <dcterms:created xsi:type="dcterms:W3CDTF">2015-12-11T17:46:00Z</dcterms:created>
  <dcterms:modified xsi:type="dcterms:W3CDTF">2020-12-08T01:58:16Z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2052-11.1.0.8412</vt:lpwstr>
  </property>
</Properties>
</file>